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2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7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2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8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5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5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3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60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5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9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AFB5-F8E4-4899-B951-5A7B6DBDE90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99CA-E5EE-4C47-ACEC-2E86BB623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get.pxhere.com/photo/vehicle-art-transience-calligraphy-china-leave-poetry-12819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err="1">
                <a:solidFill>
                  <a:schemeClr val="bg1"/>
                </a:solidFill>
              </a:rPr>
              <a:t>Hànzì</a:t>
            </a:r>
            <a:r>
              <a:rPr lang="en-US" altLang="zh-CN" sz="5400" b="1" dirty="0">
                <a:solidFill>
                  <a:schemeClr val="bg1"/>
                </a:solidFill>
              </a:rPr>
              <a:t> </a:t>
            </a:r>
            <a:r>
              <a:rPr lang="zh-CN" altLang="en-US" sz="5400" b="1" dirty="0">
                <a:solidFill>
                  <a:schemeClr val="bg1"/>
                </a:solidFill>
              </a:rPr>
              <a:t>汉字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13800" b="1" dirty="0">
                <a:solidFill>
                  <a:schemeClr val="bg1"/>
                </a:solidFill>
              </a:rPr>
              <a:t>对话 </a:t>
            </a:r>
            <a:r>
              <a:rPr lang="en-US" altLang="zh-CN" sz="13800" b="1" dirty="0">
                <a:solidFill>
                  <a:schemeClr val="bg1"/>
                </a:solidFill>
              </a:rPr>
              <a:t>1</a:t>
            </a:r>
            <a:endParaRPr lang="ru-RU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КИТАЙСКИЙ\общая база иероглифов из мдбг\先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640" y="1556792"/>
            <a:ext cx="3048000" cy="3048000"/>
          </a:xfrm>
          <a:prstGeom prst="rect">
            <a:avLst/>
          </a:prstGeom>
          <a:noFill/>
        </p:spPr>
      </p:pic>
      <p:pic>
        <p:nvPicPr>
          <p:cNvPr id="9219" name="Picture 3" descr="F:\КИТАЙСКИЙ\общая база иероглифов из мдбг\生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556792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39616" y="508518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周（</a:t>
            </a:r>
            <a:r>
              <a:rPr lang="en-US" sz="3200" dirty="0" err="1"/>
              <a:t>zhōu</a:t>
            </a:r>
            <a:r>
              <a:rPr lang="zh-CN" altLang="en-US" sz="3200" dirty="0"/>
              <a:t>）先生</a:t>
            </a:r>
            <a:endParaRPr lang="en-US" altLang="zh-CN" sz="32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杨（</a:t>
            </a:r>
            <a:r>
              <a:rPr lang="en-US" sz="3200" dirty="0" err="1"/>
              <a:t>yáng</a:t>
            </a:r>
            <a:r>
              <a:rPr lang="zh-CN" altLang="en-US" sz="3200" dirty="0"/>
              <a:t>）</a:t>
            </a:r>
            <a:r>
              <a:rPr lang="en-US" sz="3200" dirty="0"/>
              <a:t> </a:t>
            </a:r>
            <a:r>
              <a:rPr lang="zh-CN" altLang="en-US" sz="3200" dirty="0"/>
              <a:t>先生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xiānsheng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КИТАЙСКИЙ\общая база иероглифов из мдбг\杨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17638"/>
            <a:ext cx="3048000" cy="304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43672" y="422108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场</a:t>
            </a:r>
            <a:r>
              <a:rPr lang="en-US" sz="3200" dirty="0" err="1"/>
              <a:t>chǎng</a:t>
            </a:r>
            <a:r>
              <a:rPr lang="en-US" sz="3200" dirty="0"/>
              <a:t> </a:t>
            </a:r>
            <a:r>
              <a:rPr lang="en-US" altLang="zh-CN" sz="3200" dirty="0"/>
              <a:t>– </a:t>
            </a:r>
            <a:r>
              <a:rPr lang="ru-RU" altLang="zh-CN" sz="3200" dirty="0"/>
              <a:t>площадь (площадка)</a:t>
            </a:r>
            <a:endParaRPr lang="en-US" sz="32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杨</a:t>
            </a:r>
            <a:r>
              <a:rPr lang="en-US" sz="3200" dirty="0" err="1"/>
              <a:t>yáng</a:t>
            </a:r>
            <a:r>
              <a:rPr lang="ru-RU" sz="3200" dirty="0"/>
              <a:t>  - «тополь»(общее родовое имя)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Yáng</a:t>
            </a:r>
            <a:r>
              <a:rPr lang="en-US" altLang="zh-CN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对话</a:t>
            </a:r>
            <a:r>
              <a:rPr lang="en-US" altLang="zh-CN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103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ИТАЙСКИЙ\общая база иероглифов из мдбг\语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2" y="1796565"/>
            <a:ext cx="3048000" cy="3048000"/>
          </a:xfrm>
          <a:prstGeom prst="rect">
            <a:avLst/>
          </a:prstGeom>
          <a:noFill/>
        </p:spPr>
      </p:pic>
      <p:pic>
        <p:nvPicPr>
          <p:cNvPr id="1027" name="Picture 3" descr="F:\КИТАЙСКИЙ\общая база иероглифов из мдбг\言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1279" y="1796565"/>
            <a:ext cx="3048000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9696" y="4844566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汉语</a:t>
            </a:r>
            <a:r>
              <a:rPr lang="en-US" sz="2800" dirty="0" err="1"/>
              <a:t>hànyǔ</a:t>
            </a:r>
            <a:endParaRPr lang="en-US" altLang="zh-CN" sz="28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俄语</a:t>
            </a:r>
            <a:r>
              <a:rPr lang="en-US" sz="2800" dirty="0" err="1"/>
              <a:t>éyǔ</a:t>
            </a:r>
            <a:endParaRPr lang="en-US" altLang="zh-CN" sz="28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英语</a:t>
            </a:r>
            <a:r>
              <a:rPr lang="en-US" sz="2800" dirty="0" err="1"/>
              <a:t>yīngyǔ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yǔyán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3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КИТАЙСКИЙ\общая база иероглифов из мдбг\学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1749152"/>
            <a:ext cx="3048000" cy="3048000"/>
          </a:xfrm>
          <a:prstGeom prst="rect">
            <a:avLst/>
          </a:prstGeom>
          <a:noFill/>
        </p:spPr>
      </p:pic>
      <p:pic>
        <p:nvPicPr>
          <p:cNvPr id="2051" name="Picture 3" descr="F:\КИТАЙСКИЙ\общая база иероглифов из мдбг\院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7656" y="1743808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15680" y="4797153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外语学院</a:t>
            </a:r>
            <a:r>
              <a:rPr lang="en-US" sz="2800" dirty="0" err="1"/>
              <a:t>wàiyǔ</a:t>
            </a:r>
            <a:r>
              <a:rPr lang="en-US" sz="2800" dirty="0"/>
              <a:t> </a:t>
            </a:r>
            <a:r>
              <a:rPr lang="en-US" sz="2800" dirty="0" err="1"/>
              <a:t>xuéyuàn</a:t>
            </a:r>
            <a:endParaRPr lang="en-US" altLang="zh-CN" sz="28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理工学院 </a:t>
            </a:r>
            <a:r>
              <a:rPr lang="en-US" sz="2800" dirty="0" err="1"/>
              <a:t>lǐgōngxuéyuàn</a:t>
            </a:r>
            <a:r>
              <a:rPr lang="en-US" sz="2800" dirty="0"/>
              <a:t> </a:t>
            </a:r>
            <a:r>
              <a:rPr lang="ru-RU" sz="2800" dirty="0"/>
              <a:t>политехнический институт</a:t>
            </a:r>
            <a:endParaRPr lang="en-US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xuéyuàn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8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КИТАЙСКИЙ\общая база иероглифов из мдбг\的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2204864"/>
            <a:ext cx="3048000" cy="304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312024" y="2204864"/>
            <a:ext cx="3384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我</a:t>
            </a:r>
            <a:r>
              <a:rPr lang="zh-CN" altLang="en-US" sz="3200" dirty="0">
                <a:solidFill>
                  <a:srgbClr val="FF0000"/>
                </a:solidFill>
              </a:rPr>
              <a:t>的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你</a:t>
            </a:r>
            <a:r>
              <a:rPr lang="zh-CN" altLang="en-US" sz="3200" dirty="0">
                <a:solidFill>
                  <a:srgbClr val="FF0000"/>
                </a:solidFill>
              </a:rPr>
              <a:t>的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他们</a:t>
            </a:r>
            <a:r>
              <a:rPr lang="zh-CN" altLang="en-US" sz="3200" dirty="0">
                <a:solidFill>
                  <a:srgbClr val="FF0000"/>
                </a:solidFill>
              </a:rPr>
              <a:t>的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老师</a:t>
            </a:r>
            <a:r>
              <a:rPr lang="zh-CN" altLang="en-US" sz="3200" dirty="0">
                <a:solidFill>
                  <a:srgbClr val="FF0000"/>
                </a:solidFill>
              </a:rPr>
              <a:t>的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陈医生</a:t>
            </a:r>
            <a:r>
              <a:rPr lang="zh-CN" altLang="en-US" sz="3200" dirty="0">
                <a:solidFill>
                  <a:srgbClr val="FF0000"/>
                </a:solidFill>
              </a:rPr>
              <a:t>的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1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ИТАЙСКИЙ\общая база иероглифов из мдбг\学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4859" y="2109192"/>
            <a:ext cx="3048000" cy="3048000"/>
          </a:xfrm>
          <a:prstGeom prst="rect">
            <a:avLst/>
          </a:prstGeom>
          <a:noFill/>
        </p:spPr>
      </p:pic>
      <p:pic>
        <p:nvPicPr>
          <p:cNvPr id="4099" name="Picture 3" descr="F:\КИТАЙСКИЙ\общая база иероглифов из мдбг\生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2859" y="2109192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31704" y="5157192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我的</a:t>
            </a:r>
            <a:r>
              <a:rPr lang="zh-CN" altLang="en-US" sz="3200" dirty="0">
                <a:solidFill>
                  <a:srgbClr val="FF0000"/>
                </a:solidFill>
              </a:rPr>
              <a:t>学生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同</a:t>
            </a:r>
            <a:r>
              <a:rPr lang="zh-CN" altLang="en-US" sz="3200" dirty="0">
                <a:solidFill>
                  <a:srgbClr val="FF0000"/>
                </a:solidFill>
              </a:rPr>
              <a:t>学</a:t>
            </a:r>
            <a:r>
              <a:rPr lang="en-US" sz="3200" dirty="0" err="1"/>
              <a:t>tóngxué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xuésheng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6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КИТАЙСКИЙ\общая база иероглифов из мдбг\什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0758" y="1628800"/>
            <a:ext cx="3048000" cy="3048000"/>
          </a:xfrm>
          <a:prstGeom prst="rect">
            <a:avLst/>
          </a:prstGeom>
          <a:noFill/>
        </p:spPr>
      </p:pic>
      <p:pic>
        <p:nvPicPr>
          <p:cNvPr id="5123" name="Picture 3" descr="F:\КИТАЙСКИЙ\общая база иероглифов из мдбг\么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758" y="1628800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48418" y="4797152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/>
              <a:t>你叫什么名字</a:t>
            </a:r>
            <a:r>
              <a:rPr lang="en-US" altLang="zh-CN" sz="2400" dirty="0"/>
              <a:t>? </a:t>
            </a:r>
            <a:r>
              <a:rPr lang="en-US" altLang="zh-CN" sz="2400" dirty="0" err="1"/>
              <a:t>N</a:t>
            </a:r>
            <a:r>
              <a:rPr lang="en-US" sz="2400" dirty="0" err="1"/>
              <a:t>ǐ</a:t>
            </a:r>
            <a:r>
              <a:rPr lang="en-US" sz="2400" dirty="0"/>
              <a:t> </a:t>
            </a:r>
            <a:r>
              <a:rPr lang="en-US" sz="2400" dirty="0" err="1"/>
              <a:t>jiào</a:t>
            </a:r>
            <a:r>
              <a:rPr lang="en-US" sz="2400" dirty="0"/>
              <a:t> </a:t>
            </a:r>
            <a:r>
              <a:rPr lang="en-US" sz="2400" dirty="0" err="1"/>
              <a:t>shénme</a:t>
            </a:r>
            <a:r>
              <a:rPr lang="en-US" sz="2400" dirty="0"/>
              <a:t> </a:t>
            </a:r>
            <a:r>
              <a:rPr lang="en-US" sz="2400" dirty="0" err="1"/>
              <a:t>míngzi</a:t>
            </a:r>
            <a:r>
              <a:rPr lang="en-US" sz="2400" dirty="0"/>
              <a:t>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/>
              <a:t>你喜欢什么？</a:t>
            </a:r>
            <a:r>
              <a:rPr lang="en-US" altLang="zh-CN" sz="2400" dirty="0" err="1"/>
              <a:t>N</a:t>
            </a:r>
            <a:r>
              <a:rPr lang="en-US" sz="2400" dirty="0" err="1"/>
              <a:t>ǐ</a:t>
            </a:r>
            <a:r>
              <a:rPr lang="en-US" sz="2400" dirty="0"/>
              <a:t> </a:t>
            </a:r>
            <a:r>
              <a:rPr lang="en-US" sz="2400" dirty="0" err="1"/>
              <a:t>xǐhuan</a:t>
            </a:r>
            <a:r>
              <a:rPr lang="en-US" sz="2400" dirty="0"/>
              <a:t> </a:t>
            </a:r>
            <a:r>
              <a:rPr lang="en-US" sz="2400" dirty="0" err="1"/>
              <a:t>shénme</a:t>
            </a:r>
            <a:r>
              <a:rPr lang="zh-CN" altLang="en-US" sz="2400" dirty="0"/>
              <a:t>？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/>
              <a:t>这是什么？</a:t>
            </a:r>
            <a:r>
              <a:rPr lang="en-US" altLang="zh-CN" sz="2400" dirty="0" err="1"/>
              <a:t>Z</a:t>
            </a:r>
            <a:r>
              <a:rPr lang="en-US" sz="2400" dirty="0" err="1"/>
              <a:t>hè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shénme</a:t>
            </a:r>
            <a:r>
              <a:rPr lang="zh-CN" altLang="en-US" sz="2400" dirty="0"/>
              <a:t>？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shénme</a:t>
            </a:r>
            <a:r>
              <a:rPr lang="en-US" altLang="zh-CN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5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КИТАЙСКИЙ\общая база иероглифов из мдбг\学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0670" y="2204864"/>
            <a:ext cx="3048000" cy="3048000"/>
          </a:xfrm>
          <a:prstGeom prst="rect">
            <a:avLst/>
          </a:prstGeom>
          <a:noFill/>
        </p:spPr>
      </p:pic>
      <p:pic>
        <p:nvPicPr>
          <p:cNvPr id="6147" name="Picture 3" descr="F:\КИТАЙСКИЙ\общая база иероглифов из мдбг\习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8670" y="2212431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75620" y="5589241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我喜欢学习汉语。</a:t>
            </a:r>
            <a:r>
              <a:rPr lang="en-US" altLang="zh-CN" sz="3200" dirty="0" err="1"/>
              <a:t>Wǒ</a:t>
            </a:r>
            <a:r>
              <a:rPr lang="en-US" altLang="zh-CN" sz="3200" dirty="0"/>
              <a:t> </a:t>
            </a:r>
            <a:r>
              <a:rPr lang="en-US" altLang="zh-CN" sz="3200" dirty="0" err="1"/>
              <a:t>xǐhuan</a:t>
            </a:r>
            <a:r>
              <a:rPr lang="en-US" altLang="zh-CN" sz="3200" dirty="0"/>
              <a:t> </a:t>
            </a:r>
            <a:r>
              <a:rPr lang="en-US" altLang="zh-CN" sz="3200" dirty="0" err="1"/>
              <a:t>xuéxí</a:t>
            </a:r>
            <a:r>
              <a:rPr lang="en-US" altLang="zh-CN" sz="3200" dirty="0"/>
              <a:t> </a:t>
            </a:r>
            <a:r>
              <a:rPr lang="en-US" altLang="zh-CN" sz="3200" dirty="0" err="1"/>
              <a:t>Hànyǔ</a:t>
            </a:r>
            <a:r>
              <a:rPr lang="en-US" altLang="zh-CN" sz="3200" dirty="0"/>
              <a:t> 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xuéxí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02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КИТАЙСКИЙ\общая база иероглифов из мдбг\汉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5680" y="2253208"/>
            <a:ext cx="3048000" cy="3048000"/>
          </a:xfrm>
          <a:prstGeom prst="rect">
            <a:avLst/>
          </a:prstGeom>
          <a:noFill/>
        </p:spPr>
      </p:pic>
      <p:pic>
        <p:nvPicPr>
          <p:cNvPr id="7171" name="Picture 3" descr="F:\КИТАЙСКИЙ\общая база иероглифов из мдбг\语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253208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3712" y="5301208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中文</a:t>
            </a:r>
            <a:r>
              <a:rPr lang="en-US" altLang="zh-CN" sz="3200" dirty="0" err="1"/>
              <a:t>Zhōngwén</a:t>
            </a:r>
            <a:endParaRPr lang="en-US" altLang="zh-CN" sz="3200" dirty="0"/>
          </a:p>
          <a:p>
            <a:r>
              <a:rPr lang="zh-CN" altLang="en-US" sz="3200" dirty="0"/>
              <a:t>汉语</a:t>
            </a:r>
            <a:r>
              <a:rPr lang="en-US" altLang="zh-CN" sz="3200" dirty="0" err="1"/>
              <a:t>Hànyǔ</a:t>
            </a:r>
            <a:r>
              <a:rPr lang="en-US" altLang="zh-CN" sz="3200" dirty="0"/>
              <a:t>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Hànyǔ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09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err="1" smtClean="0"/>
              <a:t>rènshi</a:t>
            </a:r>
            <a:r>
              <a:rPr lang="en-US" altLang="zh-CN" dirty="0" smtClean="0"/>
              <a:t> </a:t>
            </a:r>
            <a:endParaRPr lang="ru-RU" dirty="0"/>
          </a:p>
        </p:txBody>
      </p:sp>
      <p:pic>
        <p:nvPicPr>
          <p:cNvPr id="1027" name="Picture 3" descr="F:\КИТАЙСКИЙ\общая база иероглифов из мдбг\认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1556792"/>
            <a:ext cx="3048000" cy="3048000"/>
          </a:xfrm>
          <a:prstGeom prst="rect">
            <a:avLst/>
          </a:prstGeom>
          <a:noFill/>
        </p:spPr>
      </p:pic>
      <p:pic>
        <p:nvPicPr>
          <p:cNvPr id="6" name="Picture 4" descr="F:\КИТАЙСКИЙ\общая база иероглифов из мдбг\识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556792"/>
            <a:ext cx="3048000" cy="304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99656" y="4725145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人</a:t>
            </a:r>
            <a:r>
              <a:rPr lang="en-US" sz="2800" dirty="0" err="1"/>
              <a:t>rén</a:t>
            </a:r>
            <a:endParaRPr lang="en-US" altLang="zh-CN" sz="28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只</a:t>
            </a:r>
            <a:r>
              <a:rPr lang="en-US" sz="2800" dirty="0" err="1"/>
              <a:t>zhǐ,</a:t>
            </a:r>
            <a:r>
              <a:rPr lang="en-US" altLang="zh-CN" sz="2800" dirty="0" err="1"/>
              <a:t>zhī</a:t>
            </a:r>
            <a:r>
              <a:rPr lang="en-US" altLang="zh-CN" sz="2800" dirty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36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КИТАЙСКИЙ\общая база иероглифов из мдбг\英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7688" y="2780928"/>
            <a:ext cx="3048000" cy="3048000"/>
          </a:xfrm>
          <a:prstGeom prst="rect">
            <a:avLst/>
          </a:prstGeom>
          <a:noFill/>
        </p:spPr>
      </p:pic>
      <p:pic>
        <p:nvPicPr>
          <p:cNvPr id="8195" name="Picture 3" descr="F:\КИТАЙСКИЙ\общая база иероглифов из мдбг\国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5688" y="2780928"/>
            <a:ext cx="3048000" cy="304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Yīngguó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762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КИТАЙСКИЙ\общая база иероглифов из мдбг\马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2517068"/>
            <a:ext cx="2664296" cy="2664296"/>
          </a:xfrm>
          <a:prstGeom prst="rect">
            <a:avLst/>
          </a:prstGeom>
          <a:noFill/>
        </p:spPr>
      </p:pic>
      <p:pic>
        <p:nvPicPr>
          <p:cNvPr id="9220" name="Picture 4" descr="F:\КИТАЙСКИЙ\общая база иероглифов из мдбг\大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311" y="2440922"/>
            <a:ext cx="2697841" cy="2697841"/>
          </a:xfrm>
          <a:prstGeom prst="rect">
            <a:avLst/>
          </a:prstGeom>
          <a:noFill/>
        </p:spPr>
      </p:pic>
      <p:pic>
        <p:nvPicPr>
          <p:cNvPr id="9221" name="Picture 5" descr="F:\КИТАЙСКИЙ\общая база иероглифов из мдбг\为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2184" y="2420888"/>
            <a:ext cx="2687960" cy="26879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Mǎ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Dàwéi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81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КИТАЙСКИЙ\общая база иероглифов из мдбг\加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8840"/>
            <a:ext cx="3048000" cy="3048000"/>
          </a:xfrm>
          <a:prstGeom prst="rect">
            <a:avLst/>
          </a:prstGeom>
          <a:noFill/>
        </p:spPr>
      </p:pic>
      <p:pic>
        <p:nvPicPr>
          <p:cNvPr id="10243" name="Picture 3" descr="F:\КИТАЙСКИЙ\общая база иероглифов из мдбг\拿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1824" y="1970475"/>
            <a:ext cx="3048000" cy="3048000"/>
          </a:xfrm>
          <a:prstGeom prst="rect">
            <a:avLst/>
          </a:prstGeom>
          <a:noFill/>
        </p:spPr>
      </p:pic>
      <p:pic>
        <p:nvPicPr>
          <p:cNvPr id="10244" name="Picture 4" descr="F:\КИТАЙСКИЙ\общая база иероглифов из мдбг\大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824" y="1970475"/>
            <a:ext cx="3048000" cy="304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Jiānádà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57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КИТАЙСКИЙ\общая база иероглифов из мдбг\美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0008" y="2118866"/>
            <a:ext cx="3048000" cy="3048000"/>
          </a:xfrm>
          <a:prstGeom prst="rect">
            <a:avLst/>
          </a:prstGeom>
          <a:noFill/>
        </p:spPr>
      </p:pic>
      <p:pic>
        <p:nvPicPr>
          <p:cNvPr id="3" name="Picture 3" descr="F:\КИТАЙСКИЙ\общая база иероглифов из мдбг\国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4878" y="2118866"/>
            <a:ext cx="3048000" cy="304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Měiguó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17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КИТАЙСКИЙ\общая база иероглифов из мдбг\高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1124744"/>
            <a:ext cx="3048000" cy="3048000"/>
          </a:xfrm>
          <a:prstGeom prst="rect">
            <a:avLst/>
          </a:prstGeom>
          <a:noFill/>
        </p:spPr>
      </p:pic>
      <p:pic>
        <p:nvPicPr>
          <p:cNvPr id="3076" name="Picture 4" descr="F:\КИТАЙСКИЙ\общая база иероглифов из мдбг\兴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052736"/>
            <a:ext cx="3048000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7688" y="4581128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我很高兴。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他很高。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gāoxìng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6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F:\КИТАЙСКИЙ\общая база иероглифов из мдбг\可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2" y="1088014"/>
            <a:ext cx="3048000" cy="3048000"/>
          </a:xfrm>
          <a:prstGeom prst="rect">
            <a:avLst/>
          </a:prstGeom>
          <a:noFill/>
        </p:spPr>
      </p:pic>
      <p:pic>
        <p:nvPicPr>
          <p:cNvPr id="2054" name="Picture 6" descr="F:\КИТАЙСКИЙ\общая база иероглифов из мдбг\以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6" y="1088014"/>
            <a:ext cx="3048000" cy="304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143672" y="4509121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可以</a:t>
            </a:r>
            <a:r>
              <a:rPr lang="en-US" sz="2800" dirty="0" err="1"/>
              <a:t>kěyǐ</a:t>
            </a:r>
            <a:endParaRPr lang="en-US" altLang="zh-CN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可是</a:t>
            </a:r>
            <a:r>
              <a:rPr lang="en-US" sz="2800" dirty="0" err="1"/>
              <a:t>kěshì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kěyǐ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2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ИТАЙСКИЙ\общая база иероглифов из мдбг\进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1976" y="1052736"/>
            <a:ext cx="3048000" cy="3048000"/>
          </a:xfrm>
          <a:prstGeom prst="rect">
            <a:avLst/>
          </a:prstGeom>
          <a:noFill/>
        </p:spPr>
      </p:pic>
      <p:pic>
        <p:nvPicPr>
          <p:cNvPr id="4099" name="Picture 3" descr="F:\КИТАЙСКИЙ\общая база иероглифов из мдбг\来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9976" y="1052736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27648" y="4149080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/>
              <a:t>进来</a:t>
            </a:r>
            <a:r>
              <a:rPr lang="en-US" sz="2400" dirty="0" err="1"/>
              <a:t>jìnlái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/>
              <a:t>进去</a:t>
            </a:r>
            <a:r>
              <a:rPr lang="en-US" sz="2400" dirty="0" err="1"/>
              <a:t>jìnqu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/>
              <a:t>请进</a:t>
            </a:r>
            <a:r>
              <a:rPr lang="en-US" sz="2400" dirty="0" err="1"/>
              <a:t>qǐngjìn</a:t>
            </a:r>
            <a:endParaRPr lang="en-US" altLang="zh-CN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jìnlai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5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КИТАЙСКИЙ\общая база иероглифов из мдбг\请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768" y="1412776"/>
            <a:ext cx="3048000" cy="304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80176" y="1484785"/>
            <a:ext cx="20882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请写</a:t>
            </a:r>
            <a:endParaRPr lang="en-US" altLang="zh-CN" sz="3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请看</a:t>
            </a:r>
            <a:endParaRPr lang="en-US" altLang="zh-CN" sz="3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请听</a:t>
            </a:r>
            <a:endParaRPr lang="en-US" altLang="zh-CN" sz="3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请坐</a:t>
            </a:r>
            <a:endParaRPr lang="en-US" altLang="zh-CN" sz="3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请读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qǐng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4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КИТАЙСКИЙ\общая база иероглифов из мдбг\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640" y="1196752"/>
            <a:ext cx="3048000" cy="3048000"/>
          </a:xfrm>
          <a:prstGeom prst="rect">
            <a:avLst/>
          </a:prstGeom>
          <a:noFill/>
        </p:spPr>
      </p:pic>
      <p:pic>
        <p:nvPicPr>
          <p:cNvPr id="6147" name="Picture 3" descr="F:\КИТАЙСКИЙ\общая база иероглифов из мдбг\者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992" y="1196752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27648" y="4365104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学者</a:t>
            </a:r>
            <a:r>
              <a:rPr lang="en-US" sz="3600" dirty="0" err="1"/>
              <a:t>xuézhě</a:t>
            </a:r>
            <a:endParaRPr lang="en-US" altLang="zh-CN" sz="3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dirty="0"/>
              <a:t>读者</a:t>
            </a:r>
            <a:r>
              <a:rPr lang="en-US" sz="3600" dirty="0" err="1"/>
              <a:t>dúzhě</a:t>
            </a:r>
            <a:endParaRPr lang="en-US" altLang="zh-CN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jìzhě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8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КИТАЙСКИЙ\общая база иероглифов из мдбг\贵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1196752"/>
            <a:ext cx="3048000" cy="3048000"/>
          </a:xfrm>
          <a:prstGeom prst="rect">
            <a:avLst/>
          </a:prstGeom>
          <a:noFill/>
        </p:spPr>
      </p:pic>
      <p:pic>
        <p:nvPicPr>
          <p:cNvPr id="7171" name="Picture 3" descr="F:\КИТАЙСКИЙ\общая база иероглифов из мдбг\姓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992" y="1196752"/>
            <a:ext cx="30480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99656" y="4581128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它很贵！</a:t>
            </a:r>
            <a:r>
              <a:rPr lang="en-US" altLang="zh-CN" sz="3200" dirty="0" err="1"/>
              <a:t>T</a:t>
            </a:r>
            <a:r>
              <a:rPr lang="en-US" sz="3200" dirty="0" err="1"/>
              <a:t>ā</a:t>
            </a:r>
            <a:r>
              <a:rPr lang="en-US" sz="3200" dirty="0"/>
              <a:t> </a:t>
            </a:r>
            <a:r>
              <a:rPr lang="en-US" sz="3200" dirty="0" err="1"/>
              <a:t>tā</a:t>
            </a:r>
            <a:r>
              <a:rPr lang="en-US" sz="3200" dirty="0"/>
              <a:t> </a:t>
            </a:r>
            <a:r>
              <a:rPr lang="en-US" sz="3200" dirty="0" err="1"/>
              <a:t>guì</a:t>
            </a:r>
            <a:r>
              <a:rPr lang="zh-CN" altLang="en-US" sz="3200" dirty="0"/>
              <a:t>！</a:t>
            </a:r>
            <a:endParaRPr lang="en-US" altLang="zh-CN" sz="32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你姓什么？</a:t>
            </a:r>
            <a:r>
              <a:rPr lang="en-US" altLang="zh-CN" sz="3200" dirty="0" err="1"/>
              <a:t>N</a:t>
            </a:r>
            <a:r>
              <a:rPr lang="en-US" sz="3200" dirty="0" err="1"/>
              <a:t>ǐ</a:t>
            </a:r>
            <a:r>
              <a:rPr lang="en-US" sz="3200" dirty="0"/>
              <a:t> </a:t>
            </a:r>
            <a:r>
              <a:rPr lang="en-US" sz="3200" dirty="0" err="1"/>
              <a:t>xìng</a:t>
            </a:r>
            <a:r>
              <a:rPr lang="en-US" sz="3200" dirty="0"/>
              <a:t> </a:t>
            </a:r>
            <a:r>
              <a:rPr lang="en-US" sz="3200" dirty="0" err="1"/>
              <a:t>shénme</a:t>
            </a:r>
            <a:r>
              <a:rPr lang="zh-CN" altLang="en-US" sz="3200" dirty="0"/>
              <a:t>？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00056" y="621167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Китай - матриархат VI-IV тысячелетие до нашей эры.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guìxìng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3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КИТАЙСКИЙ\общая база иероглифов из мдбг\叫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5800" y="1844824"/>
            <a:ext cx="3048000" cy="304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jiào</a:t>
            </a:r>
            <a:r>
              <a:rPr lang="en-US" altLang="zh-CN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7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221</Words>
  <Application>Microsoft Office PowerPoint</Application>
  <PresentationFormat>Широкоэкранный</PresentationFormat>
  <Paragraphs>65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等线</vt:lpstr>
      <vt:lpstr>等线 Light</vt:lpstr>
      <vt:lpstr>Arial</vt:lpstr>
      <vt:lpstr>Calibri</vt:lpstr>
      <vt:lpstr>Calibri Light</vt:lpstr>
      <vt:lpstr>Тема Office</vt:lpstr>
      <vt:lpstr>Hànzì 汉字</vt:lpstr>
      <vt:lpstr>rènshi </vt:lpstr>
      <vt:lpstr>gāoxìng </vt:lpstr>
      <vt:lpstr>kěyǐ </vt:lpstr>
      <vt:lpstr>jìnlai </vt:lpstr>
      <vt:lpstr>qǐng </vt:lpstr>
      <vt:lpstr>jìzhě</vt:lpstr>
      <vt:lpstr>guìxìng </vt:lpstr>
      <vt:lpstr>jiào </vt:lpstr>
      <vt:lpstr>xiānsheng </vt:lpstr>
      <vt:lpstr>Yáng </vt:lpstr>
      <vt:lpstr>对话2</vt:lpstr>
      <vt:lpstr>yǔyán </vt:lpstr>
      <vt:lpstr>xuéyuàn </vt:lpstr>
      <vt:lpstr>de </vt:lpstr>
      <vt:lpstr>xuésheng </vt:lpstr>
      <vt:lpstr>shénme </vt:lpstr>
      <vt:lpstr>xuéxí </vt:lpstr>
      <vt:lpstr>Hànyǔ </vt:lpstr>
      <vt:lpstr>Yīngguó </vt:lpstr>
      <vt:lpstr>Mǎ Dàwéi </vt:lpstr>
      <vt:lpstr>Jiānádà </vt:lpstr>
      <vt:lpstr>Měiguó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Hànzì 汉字</dc:title>
  <dc:creator>USER</dc:creator>
  <cp:lastModifiedBy>USER</cp:lastModifiedBy>
  <cp:revision>2</cp:revision>
  <dcterms:created xsi:type="dcterms:W3CDTF">2023-08-30T12:43:20Z</dcterms:created>
  <dcterms:modified xsi:type="dcterms:W3CDTF">2023-08-30T12:55:10Z</dcterms:modified>
</cp:coreProperties>
</file>