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6" r:id="rId9"/>
    <p:sldId id="267" r:id="rId10"/>
    <p:sldId id="268" r:id="rId11"/>
    <p:sldId id="263" r:id="rId12"/>
    <p:sldId id="275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64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A603FD89-CF24-4A61-9818-501EE31954F5}">
          <p14:sldIdLst>
            <p14:sldId id="256"/>
            <p14:sldId id="258"/>
            <p14:sldId id="257"/>
            <p14:sldId id="259"/>
            <p14:sldId id="260"/>
            <p14:sldId id="262"/>
            <p14:sldId id="261"/>
            <p14:sldId id="266"/>
            <p14:sldId id="267"/>
            <p14:sldId id="268"/>
            <p14:sldId id="263"/>
            <p14:sldId id="276"/>
          </p14:sldIdLst>
        </p14:section>
        <p14:section name="Раздел без заголовка" id="{262169D6-F768-4EFC-A12A-EA23AA0B0409}">
          <p14:sldIdLst>
            <p14:sldId id="275"/>
            <p14:sldId id="269"/>
            <p14:sldId id="270"/>
            <p14:sldId id="271"/>
            <p14:sldId id="272"/>
            <p14:sldId id="273"/>
            <p14:sldId id="274"/>
            <p14:sldId id="264"/>
            <p14:sldId id="2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07904" y="404664"/>
            <a:ext cx="1872208" cy="9361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课文二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Б: Либо, а это твоя бабушка по папе?</a:t>
            </a:r>
          </a:p>
          <a:p>
            <a:pPr>
              <a:buNone/>
            </a:pPr>
            <a:r>
              <a:rPr lang="ru-RU" sz="4000" dirty="0" smtClean="0"/>
              <a:t>А: Нет, это моя бабушка по маме.</a:t>
            </a:r>
          </a:p>
          <a:p>
            <a:pPr>
              <a:buNone/>
            </a:pPr>
            <a:r>
              <a:rPr lang="ru-RU" sz="4000" dirty="0" smtClean="0"/>
              <a:t>Б: Здравствуйте, бабушка!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 smtClean="0"/>
              <a:t>国家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中</a:t>
            </a:r>
            <a:r>
              <a:rPr lang="zh-CN" altLang="en-US" dirty="0" smtClean="0">
                <a:solidFill>
                  <a:srgbClr val="FF0000"/>
                </a:solidFill>
              </a:rPr>
              <a:t>国</a:t>
            </a:r>
            <a:r>
              <a:rPr lang="en-US" altLang="zh-CN" dirty="0" err="1" smtClean="0"/>
              <a:t>Z</a:t>
            </a:r>
            <a:r>
              <a:rPr lang="en-US" dirty="0" err="1" smtClean="0"/>
              <a:t>hōng</a:t>
            </a:r>
            <a:r>
              <a:rPr lang="en-US" dirty="0" err="1" smtClean="0">
                <a:solidFill>
                  <a:srgbClr val="FF0000"/>
                </a:solidFill>
              </a:rPr>
              <a:t>guó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 smtClean="0"/>
              <a:t>俄罗斯</a:t>
            </a:r>
            <a:r>
              <a:rPr lang="en-US" dirty="0" err="1" smtClean="0"/>
              <a:t>Éluósī</a:t>
            </a:r>
            <a:r>
              <a:rPr lang="zh-CN" altLang="en-US" dirty="0" smtClean="0"/>
              <a:t>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俄</a:t>
            </a:r>
            <a:r>
              <a:rPr lang="zh-CN" altLang="en-US" dirty="0" smtClean="0">
                <a:solidFill>
                  <a:srgbClr val="FF0000"/>
                </a:solidFill>
              </a:rPr>
              <a:t>国</a:t>
            </a:r>
            <a:r>
              <a:rPr lang="zh-CN" altLang="en-US" dirty="0" smtClean="0"/>
              <a:t> </a:t>
            </a:r>
            <a:r>
              <a:rPr lang="en-US" dirty="0" err="1" smtClean="0"/>
              <a:t>É</a:t>
            </a:r>
            <a:r>
              <a:rPr lang="en-US" dirty="0" err="1" smtClean="0">
                <a:solidFill>
                  <a:srgbClr val="FF0000"/>
                </a:solidFill>
              </a:rPr>
              <a:t>guó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 smtClean="0"/>
              <a:t>英</a:t>
            </a:r>
            <a:r>
              <a:rPr lang="zh-CN" altLang="en-US" dirty="0" smtClean="0">
                <a:solidFill>
                  <a:srgbClr val="FF0000"/>
                </a:solidFill>
              </a:rPr>
              <a:t>国</a:t>
            </a:r>
            <a:r>
              <a:rPr lang="en-US" altLang="zh-CN" dirty="0" err="1" smtClean="0"/>
              <a:t>Y</a:t>
            </a:r>
            <a:r>
              <a:rPr lang="en-US" dirty="0" err="1" smtClean="0"/>
              <a:t>īng</a:t>
            </a:r>
            <a:r>
              <a:rPr lang="en-US" dirty="0" err="1" smtClean="0">
                <a:solidFill>
                  <a:srgbClr val="FF0000"/>
                </a:solidFill>
              </a:rPr>
              <a:t>guó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 smtClean="0"/>
              <a:t>德</a:t>
            </a:r>
            <a:r>
              <a:rPr lang="zh-CN" altLang="en-US" dirty="0" smtClean="0">
                <a:solidFill>
                  <a:srgbClr val="FF0000"/>
                </a:solidFill>
              </a:rPr>
              <a:t>国</a:t>
            </a:r>
            <a:r>
              <a:rPr lang="en-US" altLang="zh-CN" dirty="0" err="1" smtClean="0"/>
              <a:t>D</a:t>
            </a:r>
            <a:r>
              <a:rPr lang="en-US" dirty="0" err="1" smtClean="0"/>
              <a:t>é</a:t>
            </a:r>
            <a:r>
              <a:rPr lang="en-US" dirty="0" err="1" smtClean="0">
                <a:solidFill>
                  <a:srgbClr val="FF0000"/>
                </a:solidFill>
              </a:rPr>
              <a:t>guó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 smtClean="0"/>
              <a:t>美</a:t>
            </a:r>
            <a:r>
              <a:rPr lang="zh-CN" altLang="en-US" dirty="0" smtClean="0">
                <a:solidFill>
                  <a:srgbClr val="FF0000"/>
                </a:solidFill>
              </a:rPr>
              <a:t>国</a:t>
            </a:r>
            <a:r>
              <a:rPr lang="en-US" altLang="zh-CN" dirty="0" err="1" smtClean="0"/>
              <a:t>M</a:t>
            </a:r>
            <a:r>
              <a:rPr lang="en-US" dirty="0" err="1" smtClean="0"/>
              <a:t>ěi</a:t>
            </a:r>
            <a:r>
              <a:rPr lang="en-US" dirty="0" err="1" smtClean="0">
                <a:solidFill>
                  <a:srgbClr val="FF0000"/>
                </a:solidFill>
              </a:rPr>
              <a:t>guó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 smtClean="0"/>
              <a:t>日</a:t>
            </a:r>
            <a:r>
              <a:rPr lang="zh-CN" altLang="en-US" dirty="0" smtClean="0">
                <a:solidFill>
                  <a:srgbClr val="FF0000"/>
                </a:solidFill>
              </a:rPr>
              <a:t>本</a:t>
            </a:r>
            <a:r>
              <a:rPr lang="en-US" altLang="zh-CN" dirty="0" err="1" smtClean="0"/>
              <a:t>R</a:t>
            </a:r>
            <a:r>
              <a:rPr lang="en-US" dirty="0" err="1" smtClean="0"/>
              <a:t>ìběn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5576" y="5733256"/>
            <a:ext cx="756084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400" dirty="0" smtClean="0"/>
              <a:t>你是哪国人？</a:t>
            </a:r>
            <a:r>
              <a:rPr lang="en-US" sz="4400" dirty="0" err="1" smtClean="0"/>
              <a:t>nǐ</a:t>
            </a:r>
            <a:r>
              <a:rPr lang="zh-CN" altLang="en-US" sz="4400" dirty="0" smtClean="0"/>
              <a:t> </a:t>
            </a:r>
            <a:r>
              <a:rPr lang="en-US" sz="4400" dirty="0" err="1" smtClean="0"/>
              <a:t>shì</a:t>
            </a:r>
            <a:r>
              <a:rPr lang="zh-CN" altLang="en-US" sz="4400" dirty="0" smtClean="0"/>
              <a:t> </a:t>
            </a:r>
            <a:r>
              <a:rPr lang="en-US" sz="4400" dirty="0" err="1" smtClean="0"/>
              <a:t>nǎ</a:t>
            </a:r>
            <a:r>
              <a:rPr lang="zh-CN" altLang="en-US" sz="4400" dirty="0" smtClean="0"/>
              <a:t> </a:t>
            </a:r>
            <a:r>
              <a:rPr lang="en-US" sz="4400" dirty="0" err="1" smtClean="0"/>
              <a:t>guó</a:t>
            </a:r>
            <a:r>
              <a:rPr lang="zh-CN" altLang="en-US" sz="4400" dirty="0" smtClean="0"/>
              <a:t> </a:t>
            </a:r>
            <a:r>
              <a:rPr lang="en-US" sz="4400" dirty="0" err="1" smtClean="0"/>
              <a:t>rén</a:t>
            </a:r>
            <a:r>
              <a:rPr lang="zh-CN" altLang="en-US" sz="4400" dirty="0" smtClean="0"/>
              <a:t>？ </a:t>
            </a:r>
            <a:endParaRPr lang="ru-RU" sz="4400" dirty="0"/>
          </a:p>
        </p:txBody>
      </p:sp>
      <p:pic>
        <p:nvPicPr>
          <p:cNvPr id="24578" name="Picture 2" descr="https://im0-tub-ru.yandex.net/i?id=31a7999cefe769bb93c1296ae5467a1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6026" y="2060848"/>
            <a:ext cx="4177974" cy="2784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专业</a:t>
            </a:r>
            <a:r>
              <a:rPr lang="en-US" dirty="0" err="1" smtClean="0"/>
              <a:t>zhuānyè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000" dirty="0" smtClean="0"/>
              <a:t>工人</a:t>
            </a:r>
            <a:r>
              <a:rPr lang="en-US" sz="4000" dirty="0" err="1" smtClean="0"/>
              <a:t>gōngrén</a:t>
            </a:r>
            <a:r>
              <a:rPr lang="ru-RU" sz="4000" dirty="0" smtClean="0"/>
              <a:t> рабочий</a:t>
            </a:r>
            <a:endParaRPr lang="en-US" altLang="zh-CN" sz="4000" dirty="0" smtClean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000" dirty="0" smtClean="0"/>
              <a:t>商人</a:t>
            </a:r>
            <a:r>
              <a:rPr lang="en-US" sz="4000" dirty="0" err="1" smtClean="0"/>
              <a:t>shāngrén</a:t>
            </a:r>
            <a:r>
              <a:rPr lang="ru-RU" sz="4000" dirty="0" smtClean="0"/>
              <a:t> бизнесмен</a:t>
            </a:r>
            <a:endParaRPr lang="en-US" altLang="zh-CN" sz="4000" dirty="0" smtClean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000" dirty="0" smtClean="0"/>
              <a:t>律师</a:t>
            </a:r>
            <a:r>
              <a:rPr lang="en-US" sz="4000" dirty="0" err="1" smtClean="0"/>
              <a:t>lǜshī</a:t>
            </a:r>
            <a:r>
              <a:rPr lang="ru-RU" sz="4000" dirty="0" smtClean="0"/>
              <a:t> юрист</a:t>
            </a:r>
            <a:endParaRPr lang="en-US" altLang="zh-CN" sz="4000" dirty="0" smtClean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000" dirty="0" smtClean="0"/>
              <a:t>厂</a:t>
            </a:r>
            <a:r>
              <a:rPr lang="zh-CN" altLang="en-US" sz="4000" dirty="0" smtClean="0"/>
              <a:t>长</a:t>
            </a:r>
            <a:r>
              <a:rPr lang="en-US" sz="4000" dirty="0" err="1" smtClean="0"/>
              <a:t>chǎngzhǎng</a:t>
            </a:r>
            <a:r>
              <a:rPr lang="ru-RU" sz="4000" dirty="0" smtClean="0"/>
              <a:t> директор завода</a:t>
            </a:r>
            <a:endParaRPr lang="en-US" altLang="zh-CN" sz="4000" dirty="0" smtClean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000" dirty="0" smtClean="0"/>
              <a:t>农民</a:t>
            </a:r>
            <a:r>
              <a:rPr lang="en-US" sz="4000" dirty="0" err="1" smtClean="0"/>
              <a:t>nóngmín</a:t>
            </a:r>
            <a:r>
              <a:rPr lang="ru-RU" sz="4000" dirty="0" smtClean="0"/>
              <a:t> фермер</a:t>
            </a:r>
            <a:endParaRPr lang="en-US" altLang="zh-CN" sz="4000" dirty="0" smtClean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000" dirty="0" smtClean="0"/>
              <a:t>跳舞者</a:t>
            </a:r>
            <a:r>
              <a:rPr lang="en-US" sz="4000" dirty="0" err="1" smtClean="0"/>
              <a:t>tiàowǔzhě</a:t>
            </a:r>
            <a:r>
              <a:rPr lang="ru-RU" sz="4000" dirty="0" smtClean="0"/>
              <a:t> </a:t>
            </a:r>
            <a:r>
              <a:rPr lang="ru-RU" sz="4000" dirty="0" err="1" smtClean="0"/>
              <a:t>танцов</a:t>
            </a:r>
            <a:endParaRPr lang="en-US" sz="4000" dirty="0" smtClean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4000" dirty="0" smtClean="0"/>
              <a:t>会计 </a:t>
            </a:r>
            <a:r>
              <a:rPr lang="en-US" sz="4000" dirty="0" err="1" smtClean="0"/>
              <a:t>kuàijì</a:t>
            </a:r>
            <a:r>
              <a:rPr lang="ru-RU" sz="4000" dirty="0" smtClean="0"/>
              <a:t> бухгалтер</a:t>
            </a:r>
            <a:endParaRPr lang="en-US" sz="40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人力资源顾</a:t>
            </a:r>
            <a:r>
              <a:rPr lang="zh-CN" altLang="en-US" dirty="0" smtClean="0"/>
              <a:t>问</a:t>
            </a:r>
            <a:r>
              <a:rPr lang="ru-RU" altLang="zh-CN" dirty="0" smtClean="0"/>
              <a:t/>
            </a:r>
            <a:br>
              <a:rPr lang="ru-RU" altLang="zh-CN" dirty="0" smtClean="0"/>
            </a:br>
            <a:r>
              <a:rPr lang="en-US" dirty="0" err="1" smtClean="0"/>
              <a:t>rénlì</a:t>
            </a:r>
            <a:r>
              <a:rPr lang="en-US" dirty="0" smtClean="0"/>
              <a:t> </a:t>
            </a:r>
            <a:r>
              <a:rPr lang="en-US" dirty="0" err="1" smtClean="0"/>
              <a:t>zīyuán</a:t>
            </a:r>
            <a:r>
              <a:rPr lang="en-US" dirty="0" smtClean="0"/>
              <a:t> </a:t>
            </a:r>
            <a:r>
              <a:rPr lang="en-US" dirty="0" err="1" smtClean="0"/>
              <a:t>gùwèn</a:t>
            </a:r>
            <a:r>
              <a:rPr lang="zh-CN" altLang="en-US" dirty="0" smtClean="0"/>
              <a:t> </a:t>
            </a:r>
            <a:r>
              <a:rPr lang="ru-RU" altLang="zh-CN" dirty="0" smtClean="0"/>
              <a:t>кадровый работник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 smtClean="0"/>
              <a:t>拼音</a:t>
            </a:r>
            <a:r>
              <a:rPr lang="en-US" dirty="0" err="1" smtClean="0"/>
              <a:t>pīnyīn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这是陈老师吗？</a:t>
            </a:r>
            <a:endParaRPr lang="en-US" altLang="zh-CN" dirty="0" smtClean="0"/>
          </a:p>
          <a:p>
            <a:pPr>
              <a:buNone/>
            </a:pPr>
            <a:r>
              <a:rPr lang="en-US" dirty="0" smtClean="0"/>
              <a:t>_______________________________________</a:t>
            </a:r>
          </a:p>
          <a:p>
            <a:pPr>
              <a:buNone/>
            </a:pPr>
            <a:r>
              <a:rPr lang="en-US" dirty="0" smtClean="0"/>
              <a:t>2.</a:t>
            </a:r>
            <a:r>
              <a:rPr lang="zh-CN" altLang="en-US" dirty="0" smtClean="0"/>
              <a:t>他哥哥是医生吗？</a:t>
            </a:r>
            <a:endParaRPr lang="en-US" altLang="zh-CN" dirty="0" smtClean="0"/>
          </a:p>
          <a:p>
            <a:pPr>
              <a:buNone/>
            </a:pPr>
            <a:r>
              <a:rPr lang="en-US" dirty="0" smtClean="0"/>
              <a:t>_______________________________________</a:t>
            </a:r>
          </a:p>
          <a:p>
            <a:pPr>
              <a:buNone/>
            </a:pPr>
            <a:r>
              <a:rPr lang="en-US" dirty="0" smtClean="0"/>
              <a:t>3.</a:t>
            </a:r>
            <a:r>
              <a:rPr lang="zh-CN" altLang="en-US" dirty="0" smtClean="0"/>
              <a:t>您是哪国人？</a:t>
            </a:r>
            <a:endParaRPr lang="en-US" altLang="zh-CN" dirty="0" smtClean="0"/>
          </a:p>
          <a:p>
            <a:pPr>
              <a:buNone/>
            </a:pPr>
            <a:r>
              <a:rPr lang="en-US" dirty="0" smtClean="0"/>
              <a:t>_______________________________________</a:t>
            </a:r>
          </a:p>
          <a:p>
            <a:pPr>
              <a:buNone/>
            </a:pPr>
            <a:r>
              <a:rPr lang="en-US" dirty="0" smtClean="0"/>
              <a:t>4.</a:t>
            </a:r>
            <a:r>
              <a:rPr lang="zh-CN" altLang="en-US" dirty="0" smtClean="0"/>
              <a:t>他是中国人。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272" y="188640"/>
            <a:ext cx="167687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 smtClean="0"/>
              <a:t>汉字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sz="5400" dirty="0" smtClean="0"/>
              <a:t>匕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7003" t="12001" r="42619" b="9990"/>
          <a:stretch>
            <a:fillRect/>
          </a:stretch>
        </p:blipFill>
        <p:spPr bwMode="auto">
          <a:xfrm>
            <a:off x="1619672" y="1124744"/>
            <a:ext cx="3816424" cy="551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28184" y="2060848"/>
            <a:ext cx="19442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/>
              <a:t>呢</a:t>
            </a:r>
            <a:endParaRPr lang="en-US" altLang="zh-CN" sz="8800" dirty="0" smtClean="0"/>
          </a:p>
          <a:p>
            <a:r>
              <a:rPr lang="zh-CN" altLang="en-US" sz="8800" dirty="0" smtClean="0"/>
              <a:t>老</a:t>
            </a:r>
            <a:endParaRPr lang="en-US" altLang="zh-CN" sz="8800" dirty="0" smtClean="0"/>
          </a:p>
          <a:p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16832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 </a:t>
            </a:r>
            <a:r>
              <a:rPr lang="zh-CN" altLang="en-US" sz="8000" dirty="0" smtClean="0"/>
              <a:t>玉</a:t>
            </a:r>
            <a:r>
              <a:rPr lang="en-US" altLang="zh-CN" sz="8000" dirty="0" smtClean="0"/>
              <a:t/>
            </a:r>
            <a:br>
              <a:rPr lang="en-US" altLang="zh-CN" sz="8000" dirty="0" smtClean="0"/>
            </a:br>
            <a:r>
              <a:rPr lang="zh-CN" altLang="en-US" sz="5300" dirty="0" smtClean="0">
                <a:solidFill>
                  <a:srgbClr val="FF0000"/>
                </a:solidFill>
              </a:rPr>
              <a:t>国</a:t>
            </a:r>
            <a:r>
              <a:rPr lang="zh-CN" altLang="en-US" sz="5300" dirty="0" smtClean="0"/>
              <a:t>家</a:t>
            </a:r>
            <a:r>
              <a:rPr lang="en-US" altLang="zh-CN" sz="5300" dirty="0" smtClean="0"/>
              <a:t/>
            </a:r>
            <a:br>
              <a:rPr lang="en-US" altLang="zh-CN" sz="5300" dirty="0" smtClean="0"/>
            </a:br>
            <a:r>
              <a:rPr lang="zh-CN" altLang="en-US" sz="5300" dirty="0" smtClean="0">
                <a:solidFill>
                  <a:srgbClr val="FF0000"/>
                </a:solidFill>
              </a:rPr>
              <a:t>宝宝</a:t>
            </a:r>
            <a:r>
              <a:rPr lang="en-US" sz="4800" dirty="0" err="1" smtClean="0"/>
              <a:t>bǎobǎo</a:t>
            </a:r>
            <a:r>
              <a:rPr lang="en-US" sz="4800" dirty="0" smtClean="0"/>
              <a:t> </a:t>
            </a:r>
            <a:r>
              <a:rPr lang="en-US" altLang="zh-CN" sz="5300" dirty="0" smtClean="0"/>
              <a:t/>
            </a:r>
            <a:br>
              <a:rPr lang="en-US" altLang="zh-CN" sz="5300" dirty="0" smtClean="0"/>
            </a:b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1503" t="14002" r="45994" b="25992"/>
          <a:stretch>
            <a:fillRect/>
          </a:stretch>
        </p:blipFill>
        <p:spPr bwMode="auto">
          <a:xfrm>
            <a:off x="395536" y="548680"/>
            <a:ext cx="364840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492896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7200" dirty="0" smtClean="0"/>
              <a:t>矢</a:t>
            </a:r>
            <a:endParaRPr lang="ru-RU" sz="72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5878" t="12001" r="43744" b="9990"/>
          <a:stretch>
            <a:fillRect/>
          </a:stretch>
        </p:blipFill>
        <p:spPr bwMode="auto">
          <a:xfrm>
            <a:off x="395536" y="188640"/>
            <a:ext cx="428724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72200" y="3933056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</a:rPr>
              <a:t>医</a:t>
            </a:r>
            <a:r>
              <a:rPr lang="zh-CN" altLang="en-US" sz="5400" dirty="0" smtClean="0"/>
              <a:t>生</a:t>
            </a:r>
            <a:endParaRPr lang="en-US" altLang="zh-CN" sz="5400" dirty="0" smtClean="0"/>
          </a:p>
          <a:p>
            <a:r>
              <a:rPr lang="zh-CN" altLang="en-US" sz="5400" dirty="0" smtClean="0"/>
              <a:t>时</a:t>
            </a:r>
            <a:r>
              <a:rPr lang="zh-CN" altLang="en-US" sz="5400" dirty="0" smtClean="0">
                <a:solidFill>
                  <a:srgbClr val="FF0000"/>
                </a:solidFill>
              </a:rPr>
              <a:t>候</a:t>
            </a:r>
            <a:r>
              <a:rPr lang="en-US" sz="5400" dirty="0" err="1" smtClean="0"/>
              <a:t>shíhou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06896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8800" dirty="0" smtClean="0"/>
              <a:t>生</a:t>
            </a:r>
            <a:r>
              <a:rPr lang="en-US" altLang="zh-CN" sz="8800" dirty="0" smtClean="0"/>
              <a:t/>
            </a:r>
            <a:br>
              <a:rPr lang="en-US" altLang="zh-CN" sz="8800" dirty="0" smtClean="0"/>
            </a:br>
            <a:r>
              <a:rPr lang="zh-CN" altLang="en-US" dirty="0" smtClean="0"/>
              <a:t>学</a:t>
            </a:r>
            <a:r>
              <a:rPr lang="zh-CN" altLang="en-US" dirty="0" smtClean="0">
                <a:solidFill>
                  <a:srgbClr val="FF0000"/>
                </a:solidFill>
              </a:rPr>
              <a:t>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>
                <a:solidFill>
                  <a:srgbClr val="FF0000"/>
                </a:solidFill>
              </a:rPr>
              <a:t>生</a:t>
            </a:r>
            <a:r>
              <a:rPr lang="zh-CN" altLang="en-US" dirty="0" smtClean="0"/>
              <a:t>日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8128" t="10001" r="43744" b="13990"/>
          <a:stretch>
            <a:fillRect/>
          </a:stretch>
        </p:blipFill>
        <p:spPr bwMode="auto">
          <a:xfrm>
            <a:off x="323527" y="260648"/>
            <a:ext cx="369514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340768"/>
            <a:ext cx="3240360" cy="388843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 smtClean="0"/>
              <a:t>者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学</a:t>
            </a:r>
            <a:r>
              <a:rPr lang="zh-CN" altLang="en-US" dirty="0" smtClean="0">
                <a:solidFill>
                  <a:srgbClr val="FF0000"/>
                </a:solidFill>
              </a:rPr>
              <a:t>者</a:t>
            </a:r>
            <a:r>
              <a:rPr lang="en-US" dirty="0" err="1" smtClean="0"/>
              <a:t>xuézhě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听</a:t>
            </a:r>
            <a:r>
              <a:rPr lang="zh-CN" altLang="en-US" dirty="0" smtClean="0">
                <a:solidFill>
                  <a:srgbClr val="FF0000"/>
                </a:solidFill>
              </a:rPr>
              <a:t>者</a:t>
            </a:r>
            <a:r>
              <a:rPr lang="en-US" dirty="0" err="1" smtClean="0"/>
              <a:t>tīngzhě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说</a:t>
            </a:r>
            <a:r>
              <a:rPr lang="zh-CN" altLang="en-US" dirty="0" smtClean="0">
                <a:solidFill>
                  <a:srgbClr val="FF0000"/>
                </a:solidFill>
              </a:rPr>
              <a:t>者</a:t>
            </a:r>
            <a:r>
              <a:rPr lang="en-US" dirty="0" err="1" smtClean="0"/>
              <a:t>shuōzhe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7003" t="14002" r="45994" b="11990"/>
          <a:stretch>
            <a:fillRect/>
          </a:stretch>
        </p:blipFill>
        <p:spPr bwMode="auto">
          <a:xfrm>
            <a:off x="467543" y="260648"/>
            <a:ext cx="383004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Итоговый диалог за 3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Приветствие ( или вопрос «как дела?»)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Вопросы о родственниках (друзьях, любимых) – занят или нет, всё хорошо или нет.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Представление кого-либо + вопрос о </a:t>
            </a:r>
            <a:r>
              <a:rPr lang="ru-RU" smtClean="0"/>
              <a:t>гражданстве (родственника</a:t>
            </a:r>
            <a:r>
              <a:rPr lang="ru-RU" dirty="0" smtClean="0"/>
              <a:t>, друга, учителя, одноклассника)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复</a:t>
            </a:r>
            <a:r>
              <a:rPr lang="zh-CN" altLang="en-US" dirty="0" smtClean="0"/>
              <a:t>习</a:t>
            </a:r>
            <a:r>
              <a:rPr lang="en-US" altLang="zh-CN" dirty="0" err="1" smtClean="0"/>
              <a:t>fùxí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ru-RU" altLang="zh-CN" dirty="0" smtClean="0"/>
              <a:t>повторение</a:t>
            </a:r>
            <a:endParaRPr lang="ru-RU" dirty="0"/>
          </a:p>
        </p:txBody>
      </p:sp>
      <p:pic>
        <p:nvPicPr>
          <p:cNvPr id="2050" name="Picture 2" descr="https://avatars.mds.yandex.net/get-zen_doc/1064817/pub_5d4049c5f8a6231c3f4166cb_5d404cfbbc228f1d0e42cb8a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6608"/>
            <a:ext cx="4104456" cy="2690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73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CLF9O8rUAAAWaJ3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76872"/>
            <a:ext cx="4156031" cy="3600000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95536" y="1412776"/>
            <a:ext cx="3888432" cy="4320480"/>
          </a:xfrm>
          <a:prstGeom prst="wedgeRoundRectCallout">
            <a:avLst>
              <a:gd name="adj1" fmla="val 85432"/>
              <a:gd name="adj2" fmla="val -63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Аудиторные выражения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853136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Qǐng</a:t>
            </a:r>
            <a:r>
              <a:rPr lang="en-US" dirty="0" smtClean="0"/>
              <a:t> </a:t>
            </a:r>
            <a:r>
              <a:rPr lang="en-US" dirty="0" err="1" smtClean="0"/>
              <a:t>tīng</a:t>
            </a:r>
            <a:r>
              <a:rPr lang="zh-CN" altLang="en-US" dirty="0" smtClean="0"/>
              <a:t> </a:t>
            </a:r>
            <a:r>
              <a:rPr lang="en-US" dirty="0" err="1" smtClean="0"/>
              <a:t>wǒ</a:t>
            </a:r>
            <a:r>
              <a:rPr lang="zh-CN" altLang="en-US" dirty="0" smtClean="0"/>
              <a:t> </a:t>
            </a:r>
            <a:r>
              <a:rPr lang="en-US" dirty="0" err="1" smtClean="0"/>
              <a:t>fāyīn</a:t>
            </a:r>
            <a:r>
              <a:rPr lang="en-US" dirty="0" smtClean="0"/>
              <a:t>.</a:t>
            </a:r>
            <a:endParaRPr lang="en-US" altLang="zh-CN" dirty="0" smtClean="0"/>
          </a:p>
          <a:p>
            <a:pPr>
              <a:buNone/>
            </a:pPr>
            <a:r>
              <a:rPr lang="en-US" dirty="0" err="1" smtClean="0"/>
              <a:t>Qǐng</a:t>
            </a:r>
            <a:r>
              <a:rPr lang="en-US" dirty="0" smtClean="0"/>
              <a:t> </a:t>
            </a:r>
            <a:r>
              <a:rPr lang="en-US" dirty="0" err="1" smtClean="0"/>
              <a:t>kàn</a:t>
            </a:r>
            <a:r>
              <a:rPr lang="en-US" dirty="0" smtClean="0"/>
              <a:t> </a:t>
            </a:r>
            <a:r>
              <a:rPr lang="en-US" dirty="0" err="1" smtClean="0"/>
              <a:t>hēibǎn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altLang="zh-CN" dirty="0" err="1" smtClean="0"/>
              <a:t>Zàijiàn</a:t>
            </a:r>
            <a:r>
              <a:rPr lang="en-US" altLang="zh-CN" dirty="0" smtClean="0"/>
              <a:t> .</a:t>
            </a:r>
          </a:p>
          <a:p>
            <a:pPr>
              <a:buNone/>
            </a:pPr>
            <a:r>
              <a:rPr lang="en-US" dirty="0" err="1" smtClean="0"/>
              <a:t>Qǐng</a:t>
            </a:r>
            <a:r>
              <a:rPr lang="en-US" dirty="0" smtClean="0"/>
              <a:t> </a:t>
            </a:r>
            <a:r>
              <a:rPr lang="en-US" dirty="0" err="1" smtClean="0"/>
              <a:t>dǎkāi</a:t>
            </a:r>
            <a:r>
              <a:rPr lang="en-US" dirty="0" smtClean="0"/>
              <a:t> </a:t>
            </a:r>
            <a:r>
              <a:rPr lang="en-US" dirty="0" err="1" smtClean="0"/>
              <a:t>shū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Qǐng</a:t>
            </a:r>
            <a:r>
              <a:rPr lang="en-US" dirty="0" smtClean="0"/>
              <a:t> </a:t>
            </a:r>
            <a:r>
              <a:rPr lang="en-US" dirty="0" err="1" smtClean="0"/>
              <a:t>kāimén</a:t>
            </a:r>
            <a:r>
              <a:rPr lang="en-US" dirty="0" smtClean="0"/>
              <a:t>.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请</a:t>
            </a:r>
            <a:r>
              <a:rPr lang="en-US" altLang="zh-CN" dirty="0" smtClean="0"/>
              <a:t>……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CN" altLang="en-US" sz="4400" dirty="0"/>
              <a:t>读</a:t>
            </a:r>
            <a:r>
              <a:rPr lang="en-US" sz="4400" dirty="0" err="1"/>
              <a:t>dú</a:t>
            </a:r>
            <a:endParaRPr lang="en-US" altLang="zh-CN" sz="4400" dirty="0"/>
          </a:p>
          <a:p>
            <a:pPr>
              <a:buNone/>
            </a:pPr>
            <a:r>
              <a:rPr lang="zh-CN" altLang="en-US" sz="4400" dirty="0" smtClean="0"/>
              <a:t>看</a:t>
            </a:r>
            <a:r>
              <a:rPr lang="en-US" sz="4400" dirty="0" err="1" smtClean="0"/>
              <a:t>kàn</a:t>
            </a:r>
            <a:endParaRPr lang="en-US" altLang="zh-CN" sz="4400" dirty="0"/>
          </a:p>
          <a:p>
            <a:pPr>
              <a:buNone/>
            </a:pPr>
            <a:r>
              <a:rPr lang="zh-CN" altLang="en-US" sz="4400" dirty="0"/>
              <a:t>写</a:t>
            </a:r>
            <a:r>
              <a:rPr lang="en-US" sz="4400" dirty="0" err="1"/>
              <a:t>xiě</a:t>
            </a:r>
            <a:endParaRPr lang="en-US" altLang="zh-CN" sz="4400" dirty="0"/>
          </a:p>
          <a:p>
            <a:pPr>
              <a:buNone/>
            </a:pPr>
            <a:r>
              <a:rPr lang="zh-CN" altLang="en-US" sz="4400" dirty="0"/>
              <a:t>听</a:t>
            </a:r>
            <a:r>
              <a:rPr lang="en-US" sz="4400" dirty="0" err="1"/>
              <a:t>tīng</a:t>
            </a:r>
            <a:endParaRPr lang="en-US" sz="4400" dirty="0"/>
          </a:p>
          <a:p>
            <a:pPr>
              <a:buNone/>
            </a:pPr>
            <a:r>
              <a:rPr lang="zh-CN" altLang="en-US" sz="4400" dirty="0"/>
              <a:t>坐</a:t>
            </a:r>
            <a:r>
              <a:rPr lang="en-US" sz="4400" dirty="0" err="1"/>
              <a:t>zuò</a:t>
            </a:r>
            <a:r>
              <a:rPr lang="en-US" sz="4400" dirty="0"/>
              <a:t>	</a:t>
            </a:r>
            <a:endParaRPr lang="ru-RU" sz="4400" dirty="0"/>
          </a:p>
        </p:txBody>
      </p:sp>
      <p:pic>
        <p:nvPicPr>
          <p:cNvPr id="26626" name="Picture 2" descr="http://mega-prodazhi.ru/pen-osanka/files/health_pen_1/img/tild6438-3865-4364-a466-636430366234__nor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76872"/>
            <a:ext cx="54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88222">
            <a:off x="629476" y="5610646"/>
            <a:ext cx="800822" cy="676671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dirty="0" smtClean="0"/>
              <a:t>谁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 rot="1489535">
            <a:off x="3611419" y="348042"/>
            <a:ext cx="91568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5400" b="1" dirty="0" smtClean="0"/>
              <a:t>这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 rot="20154194">
            <a:off x="6476499" y="1202577"/>
            <a:ext cx="266429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/>
              <a:t>医生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 rot="1076385">
            <a:off x="296850" y="2944162"/>
            <a:ext cx="89862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5400" b="1" dirty="0" smtClean="0"/>
              <a:t>那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03253" y="3404640"/>
            <a:ext cx="158417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汉语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 rot="20294929">
            <a:off x="1458938" y="1851323"/>
            <a:ext cx="2191084" cy="11079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600" b="1" dirty="0" smtClean="0"/>
              <a:t>外语</a:t>
            </a:r>
            <a:endParaRPr lang="ru-RU" sz="6600" b="1" dirty="0"/>
          </a:p>
        </p:txBody>
      </p:sp>
      <p:sp>
        <p:nvSpPr>
          <p:cNvPr id="9" name="TextBox 8"/>
          <p:cNvSpPr txBox="1"/>
          <p:nvPr/>
        </p:nvSpPr>
        <p:spPr>
          <a:xfrm rot="1467249">
            <a:off x="6520991" y="4535675"/>
            <a:ext cx="80842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4800" smtClean="0"/>
              <a:t>是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 rot="21448023">
            <a:off x="2929781" y="3371011"/>
            <a:ext cx="6487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都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8630" y="1608540"/>
            <a:ext cx="77698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哪</a:t>
            </a:r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 rot="20177970">
            <a:off x="1351848" y="388318"/>
            <a:ext cx="960951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dirty="0" smtClean="0"/>
              <a:t>您</a:t>
            </a:r>
            <a:endParaRPr lang="ru-RU" sz="6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08104" y="908720"/>
            <a:ext cx="72008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个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 rot="21081817">
            <a:off x="7704348" y="3861048"/>
            <a:ext cx="131909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/>
              <a:t>汉字</a:t>
            </a:r>
            <a:endParaRPr lang="ru-RU" sz="4400" b="1" dirty="0"/>
          </a:p>
        </p:txBody>
      </p:sp>
      <p:sp>
        <p:nvSpPr>
          <p:cNvPr id="16" name="TextBox 15"/>
          <p:cNvSpPr txBox="1"/>
          <p:nvPr/>
        </p:nvSpPr>
        <p:spPr>
          <a:xfrm rot="20122079">
            <a:off x="3374328" y="5605561"/>
            <a:ext cx="164189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/>
              <a:t>喝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3851920" y="1916832"/>
            <a:ext cx="1512168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4800" smtClean="0"/>
              <a:t>奶奶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 rot="20805506">
            <a:off x="1282104" y="4739099"/>
            <a:ext cx="153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/>
              <a:t>中国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 rot="1910979">
            <a:off x="4788024" y="4725145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弟弟  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16216" y="5949280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妹妹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 rot="19201899">
            <a:off x="2874522" y="4414433"/>
            <a:ext cx="961171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6000" dirty="0" smtClean="0"/>
              <a:t>忙 </a:t>
            </a:r>
            <a:endParaRPr lang="ru-RU" sz="6000" dirty="0"/>
          </a:p>
        </p:txBody>
      </p:sp>
      <p:sp>
        <p:nvSpPr>
          <p:cNvPr id="22" name="TextBox 21"/>
          <p:cNvSpPr txBox="1"/>
          <p:nvPr/>
        </p:nvSpPr>
        <p:spPr>
          <a:xfrm rot="1432909">
            <a:off x="6876256" y="404664"/>
            <a:ext cx="93610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000" dirty="0" smtClean="0"/>
              <a:t>男 </a:t>
            </a:r>
            <a:r>
              <a:rPr lang="zh-CN" altLang="en-US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90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请翻译</a:t>
            </a:r>
            <a:r>
              <a:rPr lang="en-US" dirty="0" err="1" smtClean="0">
                <a:solidFill>
                  <a:srgbClr val="FF0000"/>
                </a:solidFill>
              </a:rPr>
              <a:t>qĭng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fānyì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1.Мой парень очень занят.</a:t>
            </a:r>
          </a:p>
          <a:p>
            <a:pPr>
              <a:buNone/>
            </a:pPr>
            <a:r>
              <a:rPr lang="ru-RU" sz="3600" dirty="0" smtClean="0"/>
              <a:t>2.Это моя мама. </a:t>
            </a:r>
          </a:p>
          <a:p>
            <a:pPr>
              <a:buNone/>
            </a:pPr>
            <a:r>
              <a:rPr lang="ru-RU" sz="3600" dirty="0" smtClean="0"/>
              <a:t>3.Тот (человек) кто? Из какой он страны?</a:t>
            </a:r>
          </a:p>
          <a:p>
            <a:pPr>
              <a:buNone/>
            </a:pPr>
            <a:r>
              <a:rPr lang="ru-RU" sz="3600" dirty="0" smtClean="0"/>
              <a:t>4. Это моя бабушка по матери. Она – врач.</a:t>
            </a:r>
          </a:p>
          <a:p>
            <a:pPr>
              <a:buNone/>
            </a:pPr>
            <a:r>
              <a:rPr lang="ru-RU" sz="3600" dirty="0" smtClean="0"/>
              <a:t>5.Мне очень нравится наш учитель иностранного языка.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5949280"/>
            <a:ext cx="576064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dirty="0" smtClean="0"/>
              <a:t>喜欢</a:t>
            </a:r>
            <a:r>
              <a:rPr lang="en-US" sz="3600" dirty="0" err="1" smtClean="0"/>
              <a:t>xǐhuan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 </a:t>
            </a:r>
            <a:r>
              <a:rPr lang="ru-RU" altLang="zh-CN" sz="3600" dirty="0" smtClean="0"/>
              <a:t>нравится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 smtClean="0"/>
              <a:t>练习</a:t>
            </a:r>
            <a:r>
              <a:rPr lang="en-US" dirty="0" err="1" smtClean="0"/>
              <a:t>liànxí</a:t>
            </a:r>
            <a:r>
              <a:rPr lang="zh-CN" altLang="en-US" dirty="0" smtClean="0"/>
              <a:t> 发音</a:t>
            </a:r>
            <a:r>
              <a:rPr lang="en-US" dirty="0" err="1" smtClean="0"/>
              <a:t>fāyīn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199"/>
            <a:ext cx="3600000" cy="4320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5400" dirty="0" err="1" smtClean="0"/>
              <a:t>zh</a:t>
            </a:r>
            <a:r>
              <a:rPr lang="en-US" sz="5400" dirty="0" err="1" smtClean="0">
                <a:solidFill>
                  <a:srgbClr val="FF0000"/>
                </a:solidFill>
              </a:rPr>
              <a:t>ē</a:t>
            </a:r>
            <a:r>
              <a:rPr lang="zh-CN" altLang="en-US" sz="5400" dirty="0" smtClean="0">
                <a:solidFill>
                  <a:srgbClr val="FF0000"/>
                </a:solidFill>
              </a:rPr>
              <a:t> </a:t>
            </a:r>
            <a:r>
              <a:rPr lang="zh-CN" altLang="en-US" sz="5400" dirty="0" smtClean="0"/>
              <a:t> </a:t>
            </a:r>
            <a:r>
              <a:rPr lang="en-US" altLang="zh-CN" sz="5400" dirty="0" smtClean="0"/>
              <a:t>-</a:t>
            </a:r>
            <a:r>
              <a:rPr lang="zh-CN" altLang="en-US" sz="5400" dirty="0" smtClean="0"/>
              <a:t>  </a:t>
            </a:r>
            <a:r>
              <a:rPr lang="en-US" altLang="zh-CN" sz="5400" dirty="0" err="1" smtClean="0"/>
              <a:t>z</a:t>
            </a:r>
            <a:r>
              <a:rPr lang="en-US" sz="5400" dirty="0" err="1" smtClean="0"/>
              <a:t>h</a:t>
            </a:r>
            <a:r>
              <a:rPr lang="en-US" sz="5400" dirty="0" err="1" smtClean="0">
                <a:solidFill>
                  <a:srgbClr val="FF0000"/>
                </a:solidFill>
              </a:rPr>
              <a:t>ī</a:t>
            </a:r>
            <a:endParaRPr lang="en-US" altLang="zh-CN" sz="5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5400" dirty="0" err="1" smtClean="0"/>
              <a:t>zh</a:t>
            </a:r>
            <a:r>
              <a:rPr lang="en-US" sz="5400" dirty="0" err="1" smtClean="0">
                <a:solidFill>
                  <a:srgbClr val="FF0000"/>
                </a:solidFill>
              </a:rPr>
              <a:t>é</a:t>
            </a:r>
            <a:r>
              <a:rPr lang="en-US" sz="5400" dirty="0" smtClean="0"/>
              <a:t> </a:t>
            </a:r>
            <a:r>
              <a:rPr lang="en-US" altLang="zh-CN" sz="5400" dirty="0" smtClean="0"/>
              <a:t>-</a:t>
            </a:r>
            <a:r>
              <a:rPr lang="zh-CN" altLang="en-US" sz="5400" dirty="0" smtClean="0"/>
              <a:t> </a:t>
            </a:r>
            <a:r>
              <a:rPr lang="en-US" altLang="zh-CN" sz="5400" dirty="0" err="1" smtClean="0"/>
              <a:t>z</a:t>
            </a:r>
            <a:r>
              <a:rPr lang="en-US" sz="5400" dirty="0" err="1" smtClean="0"/>
              <a:t>h</a:t>
            </a:r>
            <a:r>
              <a:rPr lang="en-US" sz="5400" dirty="0" err="1" smtClean="0">
                <a:solidFill>
                  <a:srgbClr val="FF0000"/>
                </a:solidFill>
              </a:rPr>
              <a:t>í</a:t>
            </a:r>
            <a:endParaRPr lang="en-US" sz="5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5400" dirty="0" err="1" smtClean="0"/>
              <a:t>zh</a:t>
            </a:r>
            <a:r>
              <a:rPr lang="en-US" sz="5400" dirty="0" err="1" smtClean="0">
                <a:solidFill>
                  <a:srgbClr val="FF0000"/>
                </a:solidFill>
              </a:rPr>
              <a:t>ě</a:t>
            </a:r>
            <a:r>
              <a:rPr lang="zh-CN" altLang="en-US" sz="5400" dirty="0" smtClean="0"/>
              <a:t> </a:t>
            </a:r>
            <a:r>
              <a:rPr lang="en-US" altLang="zh-CN" sz="5400" dirty="0" smtClean="0"/>
              <a:t>-</a:t>
            </a:r>
            <a:r>
              <a:rPr lang="zh-CN" altLang="en-US" sz="5400" dirty="0" smtClean="0"/>
              <a:t> </a:t>
            </a:r>
            <a:r>
              <a:rPr lang="en-US" altLang="zh-CN" sz="5400" dirty="0" err="1" smtClean="0"/>
              <a:t>z</a:t>
            </a:r>
            <a:r>
              <a:rPr lang="en-US" sz="5400" dirty="0" err="1" smtClean="0"/>
              <a:t>h</a:t>
            </a:r>
            <a:r>
              <a:rPr lang="en-US" sz="5400" dirty="0" err="1" smtClean="0">
                <a:solidFill>
                  <a:srgbClr val="FF0000"/>
                </a:solidFill>
              </a:rPr>
              <a:t>ǐ</a:t>
            </a:r>
            <a:endParaRPr lang="en-US" altLang="zh-CN" sz="5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5400" dirty="0" err="1" smtClean="0"/>
              <a:t>zh</a:t>
            </a:r>
            <a:r>
              <a:rPr lang="en-US" sz="5400" dirty="0" err="1" smtClean="0">
                <a:solidFill>
                  <a:srgbClr val="FF0000"/>
                </a:solidFill>
              </a:rPr>
              <a:t>è</a:t>
            </a:r>
            <a:r>
              <a:rPr lang="zh-CN" altLang="en-US" sz="5400" dirty="0" smtClean="0"/>
              <a:t> </a:t>
            </a:r>
            <a:r>
              <a:rPr lang="en-US" altLang="zh-CN" sz="5400" dirty="0" smtClean="0"/>
              <a:t>-</a:t>
            </a:r>
            <a:r>
              <a:rPr lang="en-US" sz="5400" dirty="0" smtClean="0"/>
              <a:t> </a:t>
            </a:r>
            <a:r>
              <a:rPr lang="en-US" sz="5400" dirty="0" err="1" smtClean="0"/>
              <a:t>zh</a:t>
            </a:r>
            <a:r>
              <a:rPr lang="en-US" sz="5400" dirty="0" err="1" smtClean="0">
                <a:solidFill>
                  <a:srgbClr val="FF0000"/>
                </a:solidFill>
              </a:rPr>
              <a:t>ì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1628800"/>
            <a:ext cx="3600000" cy="43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/>
              <a:t>sh</a:t>
            </a:r>
            <a:r>
              <a:rPr lang="en-US" sz="6000" dirty="0" err="1" smtClean="0">
                <a:solidFill>
                  <a:srgbClr val="FF0000"/>
                </a:solidFill>
              </a:rPr>
              <a:t>ē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smtClean="0"/>
              <a:t>- </a:t>
            </a:r>
            <a:r>
              <a:rPr lang="en-US" sz="6000" dirty="0" err="1" smtClean="0"/>
              <a:t>sh</a:t>
            </a:r>
            <a:r>
              <a:rPr lang="en-US" sz="6000" dirty="0" err="1" smtClean="0">
                <a:solidFill>
                  <a:srgbClr val="FF0000"/>
                </a:solidFill>
              </a:rPr>
              <a:t>ī</a:t>
            </a:r>
            <a:endParaRPr lang="en-US" sz="6000" dirty="0" smtClean="0">
              <a:solidFill>
                <a:srgbClr val="FF0000"/>
              </a:solidFill>
            </a:endParaRPr>
          </a:p>
          <a:p>
            <a:r>
              <a:rPr lang="en-US" sz="6000" dirty="0" err="1" smtClean="0"/>
              <a:t>sh</a:t>
            </a:r>
            <a:r>
              <a:rPr lang="en-US" sz="6000" dirty="0" err="1" smtClean="0">
                <a:solidFill>
                  <a:srgbClr val="FF0000"/>
                </a:solidFill>
              </a:rPr>
              <a:t>é</a:t>
            </a:r>
            <a:r>
              <a:rPr lang="en-US" sz="6000" dirty="0" smtClean="0"/>
              <a:t> - </a:t>
            </a:r>
            <a:r>
              <a:rPr lang="en-US" sz="6000" dirty="0" err="1" smtClean="0"/>
              <a:t>sh</a:t>
            </a:r>
            <a:r>
              <a:rPr lang="en-US" sz="6000" dirty="0" err="1" smtClean="0">
                <a:solidFill>
                  <a:srgbClr val="FF0000"/>
                </a:solidFill>
              </a:rPr>
              <a:t>í</a:t>
            </a:r>
            <a:endParaRPr lang="en-US" sz="6000" dirty="0" smtClean="0">
              <a:solidFill>
                <a:srgbClr val="FF0000"/>
              </a:solidFill>
            </a:endParaRPr>
          </a:p>
          <a:p>
            <a:r>
              <a:rPr lang="en-US" sz="6000" dirty="0" err="1" smtClean="0"/>
              <a:t>sh</a:t>
            </a:r>
            <a:r>
              <a:rPr lang="en-US" sz="6000" dirty="0" err="1" smtClean="0">
                <a:solidFill>
                  <a:srgbClr val="FF0000"/>
                </a:solidFill>
              </a:rPr>
              <a:t>ě</a:t>
            </a:r>
            <a:r>
              <a:rPr lang="en-US" sz="6000" dirty="0" smtClean="0"/>
              <a:t> - </a:t>
            </a:r>
            <a:r>
              <a:rPr lang="en-US" sz="6000" dirty="0" err="1" smtClean="0"/>
              <a:t>sh</a:t>
            </a:r>
            <a:r>
              <a:rPr lang="en-US" sz="6000" dirty="0" err="1" smtClean="0">
                <a:solidFill>
                  <a:srgbClr val="FF0000"/>
                </a:solidFill>
              </a:rPr>
              <a:t>ǐ</a:t>
            </a:r>
            <a:endParaRPr lang="en-US" sz="6000" dirty="0" smtClean="0">
              <a:solidFill>
                <a:srgbClr val="FF0000"/>
              </a:solidFill>
            </a:endParaRPr>
          </a:p>
          <a:p>
            <a:r>
              <a:rPr lang="en-US" sz="6000" dirty="0" err="1" smtClean="0"/>
              <a:t>sh</a:t>
            </a:r>
            <a:r>
              <a:rPr lang="en-US" sz="6000" dirty="0" err="1" smtClean="0">
                <a:solidFill>
                  <a:srgbClr val="FF0000"/>
                </a:solidFill>
              </a:rPr>
              <a:t>è</a:t>
            </a:r>
            <a:r>
              <a:rPr lang="en-US" sz="6000" dirty="0" smtClean="0"/>
              <a:t> - </a:t>
            </a:r>
            <a:r>
              <a:rPr lang="en-US" sz="6000" dirty="0" err="1" smtClean="0"/>
              <a:t>sh</a:t>
            </a:r>
            <a:r>
              <a:rPr lang="en-US" sz="6000" dirty="0" err="1" smtClean="0">
                <a:solidFill>
                  <a:srgbClr val="FF0000"/>
                </a:solidFill>
              </a:rPr>
              <a:t>ì</a:t>
            </a:r>
            <a:endParaRPr lang="en-US" sz="6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Полутретий</a:t>
            </a:r>
            <a:r>
              <a:rPr lang="ru-RU" dirty="0" smtClean="0"/>
              <a:t> тон</a:t>
            </a:r>
            <a:endParaRPr lang="ru-RU" dirty="0"/>
          </a:p>
        </p:txBody>
      </p:sp>
      <p:pic>
        <p:nvPicPr>
          <p:cNvPr id="4" name="Picture 2" descr="https://fb.ru/media/i/2/2/5/4/2/7/i/225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43224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554960" cy="1143000"/>
          </a:xfrm>
        </p:spPr>
        <p:txBody>
          <a:bodyPr/>
          <a:lstStyle/>
          <a:p>
            <a:pPr algn="l"/>
            <a:r>
              <a:rPr lang="zh-CN" altLang="en-US" dirty="0" smtClean="0"/>
              <a:t>不 </a:t>
            </a:r>
            <a:r>
              <a:rPr lang="en-US" dirty="0" err="1" smtClean="0"/>
              <a:t>bù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00000" cy="3024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sz="4400" dirty="0" smtClean="0"/>
              <a:t>不要</a:t>
            </a:r>
            <a:r>
              <a:rPr lang="en-US" sz="4400" dirty="0" err="1" smtClean="0">
                <a:solidFill>
                  <a:srgbClr val="FF0000"/>
                </a:solidFill>
              </a:rPr>
              <a:t>bú</a:t>
            </a:r>
            <a:r>
              <a:rPr lang="en-US" sz="4400" dirty="0" smtClean="0"/>
              <a:t> </a:t>
            </a:r>
            <a:r>
              <a:rPr lang="en-US" sz="4400" dirty="0" err="1" smtClean="0"/>
              <a:t>yào</a:t>
            </a:r>
            <a:endParaRPr lang="en-US" altLang="zh-CN" sz="4400" dirty="0" smtClean="0"/>
          </a:p>
          <a:p>
            <a:pPr>
              <a:lnSpc>
                <a:spcPct val="150000"/>
              </a:lnSpc>
              <a:buNone/>
            </a:pPr>
            <a:r>
              <a:rPr lang="zh-CN" altLang="en-US" sz="4400" dirty="0" smtClean="0"/>
              <a:t>不是</a:t>
            </a:r>
            <a:r>
              <a:rPr lang="en-US" sz="4400" dirty="0" err="1" smtClean="0">
                <a:solidFill>
                  <a:srgbClr val="FF0000"/>
                </a:solidFill>
              </a:rPr>
              <a:t>bú</a:t>
            </a:r>
            <a:r>
              <a:rPr lang="en-US" sz="4400" dirty="0" smtClean="0"/>
              <a:t> </a:t>
            </a:r>
            <a:r>
              <a:rPr lang="en-US" sz="4400" dirty="0" err="1" smtClean="0"/>
              <a:t>shì</a:t>
            </a:r>
            <a:endParaRPr lang="ru-RU" sz="4400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707904" y="476672"/>
            <a:ext cx="1224136" cy="64807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92080" y="332656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bú</a:t>
            </a:r>
            <a:endParaRPr lang="ru-RU" sz="4800" dirty="0" smtClean="0"/>
          </a:p>
        </p:txBody>
      </p:sp>
      <p:pic>
        <p:nvPicPr>
          <p:cNvPr id="1026" name="Picture 2" descr="https://fb.ru/media/i/2/2/5/4/2/7/i/225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869160"/>
            <a:ext cx="2052193" cy="14439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8024" y="1628800"/>
            <a:ext cx="3600000" cy="30233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 smtClean="0"/>
              <a:t>不喝</a:t>
            </a:r>
            <a:r>
              <a:rPr lang="en-US" sz="4400" dirty="0" err="1" smtClean="0"/>
              <a:t>bù</a:t>
            </a:r>
            <a:r>
              <a:rPr lang="en-US" sz="4400" dirty="0" smtClean="0"/>
              <a:t> </a:t>
            </a:r>
            <a:r>
              <a:rPr lang="en-US" sz="4400" dirty="0" err="1" smtClean="0"/>
              <a:t>hē</a:t>
            </a:r>
            <a:endParaRPr lang="en-US" altLang="zh-CN" sz="4400" dirty="0" smtClean="0"/>
          </a:p>
          <a:p>
            <a:pPr>
              <a:lnSpc>
                <a:spcPct val="150000"/>
              </a:lnSpc>
            </a:pPr>
            <a:r>
              <a:rPr lang="zh-CN" altLang="en-US" sz="4400" dirty="0" smtClean="0"/>
              <a:t>不忙</a:t>
            </a:r>
            <a:r>
              <a:rPr lang="en-US" sz="4400" dirty="0" err="1" smtClean="0"/>
              <a:t>bù</a:t>
            </a:r>
            <a:r>
              <a:rPr lang="en-US" sz="4400" dirty="0" smtClean="0"/>
              <a:t> </a:t>
            </a:r>
            <a:r>
              <a:rPr lang="en-US" sz="4400" dirty="0" err="1" smtClean="0"/>
              <a:t>máng</a:t>
            </a:r>
            <a:endParaRPr lang="en-US" altLang="zh-CN" sz="4400" dirty="0" smtClean="0"/>
          </a:p>
          <a:p>
            <a:pPr>
              <a:lnSpc>
                <a:spcPct val="150000"/>
              </a:lnSpc>
            </a:pPr>
            <a:r>
              <a:rPr lang="zh-CN" altLang="en-US" sz="4400" dirty="0" smtClean="0"/>
              <a:t>不好</a:t>
            </a:r>
            <a:r>
              <a:rPr lang="en-US" sz="4400" dirty="0" err="1" smtClean="0"/>
              <a:t>bù</a:t>
            </a:r>
            <a:r>
              <a:rPr lang="en-US" sz="4400" dirty="0" smtClean="0"/>
              <a:t> </a:t>
            </a:r>
            <a:r>
              <a:rPr lang="en-US" sz="4400" dirty="0" err="1" smtClean="0"/>
              <a:t>hǎo</a:t>
            </a:r>
            <a:endParaRPr lang="en-US" altLang="zh-CN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35896" y="404664"/>
            <a:ext cx="1872208" cy="9361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课文一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А: Либо, а вон тот – кто это?</a:t>
            </a:r>
          </a:p>
          <a:p>
            <a:pPr>
              <a:buNone/>
            </a:pPr>
            <a:r>
              <a:rPr lang="ru-RU" sz="4800" dirty="0" smtClean="0"/>
              <a:t>Б: Он – наш учитель.</a:t>
            </a:r>
          </a:p>
          <a:p>
            <a:pPr>
              <a:buNone/>
            </a:pPr>
            <a:r>
              <a:rPr lang="ru-RU" sz="4800" dirty="0" smtClean="0"/>
              <a:t>А: А он из какой страны?</a:t>
            </a:r>
          </a:p>
          <a:p>
            <a:pPr>
              <a:buNone/>
            </a:pPr>
            <a:r>
              <a:rPr lang="ru-RU" sz="4800" dirty="0" smtClean="0"/>
              <a:t>Б: Он – китаец. У нас все учителя - китайцы.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491880" y="260648"/>
            <a:ext cx="2160240" cy="11521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课文二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А: Здравствуйте, учитель </a:t>
            </a:r>
            <a:r>
              <a:rPr lang="ru-RU" sz="3600" dirty="0" err="1" smtClean="0"/>
              <a:t>Чень</a:t>
            </a:r>
            <a:r>
              <a:rPr lang="ru-RU" sz="3600" dirty="0" smtClean="0"/>
              <a:t>! Это мой младший брат, он – учитель иностранного языка.</a:t>
            </a:r>
          </a:p>
          <a:p>
            <a:pPr>
              <a:buNone/>
            </a:pPr>
            <a:r>
              <a:rPr lang="ru-RU" sz="3600" dirty="0" smtClean="0"/>
              <a:t>Б: Привет!</a:t>
            </a:r>
          </a:p>
          <a:p>
            <a:pPr>
              <a:buNone/>
            </a:pPr>
            <a:r>
              <a:rPr lang="ru-RU" sz="3600" dirty="0" smtClean="0"/>
              <a:t>А: А это мой друг.</a:t>
            </a:r>
          </a:p>
          <a:p>
            <a:pPr>
              <a:buNone/>
            </a:pPr>
            <a:r>
              <a:rPr lang="ru-RU" sz="3600" dirty="0" smtClean="0"/>
              <a:t>Б: Привет. Ты – тоже учитель?</a:t>
            </a:r>
          </a:p>
          <a:p>
            <a:pPr>
              <a:buNone/>
            </a:pPr>
            <a:r>
              <a:rPr lang="ru-RU" sz="3600" dirty="0" smtClean="0"/>
              <a:t>А: Здравствуйте! Я не учитель, я – врач.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470</Words>
  <Application>Microsoft Office PowerPoint</Application>
  <PresentationFormat>Экран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复习fùxí  повторение</vt:lpstr>
      <vt:lpstr>Слайд 3</vt:lpstr>
      <vt:lpstr>请翻译qĭng fānyì</vt:lpstr>
      <vt:lpstr>练习liànxí 发音fāyīn</vt:lpstr>
      <vt:lpstr>Полутретий тон</vt:lpstr>
      <vt:lpstr>不 bù</vt:lpstr>
      <vt:lpstr>课文一</vt:lpstr>
      <vt:lpstr>课文二</vt:lpstr>
      <vt:lpstr>课文二</vt:lpstr>
      <vt:lpstr>国家</vt:lpstr>
      <vt:lpstr>专业zhuānyè</vt:lpstr>
      <vt:lpstr>拼音pīnyīn</vt:lpstr>
      <vt:lpstr>汉字</vt:lpstr>
      <vt:lpstr>  玉 国家 宝宝bǎobǎo  </vt:lpstr>
      <vt:lpstr>矢</vt:lpstr>
      <vt:lpstr>生 学生 生日</vt:lpstr>
      <vt:lpstr>者 学者xuézhě 听者tīngzhě 说者shuōzhe</vt:lpstr>
      <vt:lpstr>Итоговый диалог за 3 урока</vt:lpstr>
      <vt:lpstr>Аудиторные выражения</vt:lpstr>
      <vt:lpstr>请……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Alexander Wagner</cp:lastModifiedBy>
  <cp:revision>4</cp:revision>
  <dcterms:modified xsi:type="dcterms:W3CDTF">2022-07-18T11:38:18Z</dcterms:modified>
</cp:coreProperties>
</file>